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</p:sldMasterIdLst>
  <p:sldIdLst>
    <p:sldId id="256" r:id="rId3"/>
    <p:sldId id="258" r:id="rId4"/>
    <p:sldId id="273" r:id="rId5"/>
    <p:sldId id="259" r:id="rId6"/>
    <p:sldId id="260" r:id="rId7"/>
    <p:sldId id="275" r:id="rId8"/>
    <p:sldId id="274" r:id="rId9"/>
    <p:sldId id="261" r:id="rId10"/>
    <p:sldId id="266" r:id="rId11"/>
    <p:sldId id="276" r:id="rId12"/>
    <p:sldId id="278" r:id="rId13"/>
    <p:sldId id="267" r:id="rId14"/>
    <p:sldId id="277" r:id="rId15"/>
    <p:sldId id="279" r:id="rId16"/>
    <p:sldId id="280" r:id="rId17"/>
    <p:sldId id="282" r:id="rId18"/>
    <p:sldId id="281" r:id="rId19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F8766D"/>
    <a:srgbClr val="4779AB"/>
    <a:srgbClr val="CE6B7B"/>
    <a:srgbClr val="DC3453"/>
    <a:srgbClr val="2AD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\Copy%20of%20IT%20Sector%20-%20Skills%20Pipelin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01062245898313"/>
          <c:y val="4.1627712766596728E-2"/>
          <c:w val="0.81794034309686836"/>
          <c:h val="0.6939405273644850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EU26</c:v>
                </c:pt>
              </c:strCache>
            </c:strRef>
          </c:tx>
          <c:spPr>
            <a:solidFill>
              <a:srgbClr val="FF0000"/>
            </a:solidFill>
            <a:ln w="12700"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8766D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AE1-4A83-9F23-78F531390DEE}"/>
              </c:ext>
            </c:extLst>
          </c:dPt>
          <c:dPt>
            <c:idx val="1"/>
            <c:invertIfNegative val="0"/>
            <c:bubble3D val="0"/>
            <c:spPr>
              <a:solidFill>
                <a:srgbClr val="F8766D"/>
              </a:solidFill>
              <a:ln w="127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E1-4A83-9F23-78F531390DEE}"/>
              </c:ext>
            </c:extLst>
          </c:dPt>
          <c:cat>
            <c:strRef>
              <c:f>Sheet1!$A$2:$A$3</c:f>
              <c:strCache>
                <c:ptCount val="2"/>
                <c:pt idx="0">
                  <c:v>Northern Ireland</c:v>
                </c:pt>
                <c:pt idx="1">
                  <c:v>United Kingdom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1-4A83-9F23-78F531390D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rgbClr val="00BFC4"/>
            </a:solidFill>
            <a:ln w="12700"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Northern Ireland</c:v>
                </c:pt>
                <c:pt idx="1">
                  <c:v>United Kingdom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35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E1-4A83-9F23-78F531390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2542928"/>
        <c:axId val="682545224"/>
      </c:barChart>
      <c:catAx>
        <c:axId val="682542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545224"/>
        <c:crosses val="autoZero"/>
        <c:auto val="1"/>
        <c:lblAlgn val="ctr"/>
        <c:lblOffset val="100"/>
        <c:noMultiLvlLbl val="0"/>
      </c:catAx>
      <c:valAx>
        <c:axId val="682545224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54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35312639595567"/>
          <c:y val="8.353815730341263E-2"/>
          <c:w val="0.86664687360404435"/>
          <c:h val="0.577719030929912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Construction</c:v>
                </c:pt>
              </c:strCache>
            </c:strRef>
          </c:tx>
          <c:spPr>
            <a:solidFill>
              <a:srgbClr val="00BFC4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Antrim and Newtownabbey</c:v>
                </c:pt>
                <c:pt idx="1">
                  <c:v>Ards and North Down</c:v>
                </c:pt>
                <c:pt idx="2">
                  <c:v>Armagh City, Banbridge and Craigavon</c:v>
                </c:pt>
                <c:pt idx="3">
                  <c:v>Belfast</c:v>
                </c:pt>
                <c:pt idx="4">
                  <c:v>Causeway Coast and Glens</c:v>
                </c:pt>
                <c:pt idx="5">
                  <c:v>Derry City and Strabane</c:v>
                </c:pt>
                <c:pt idx="6">
                  <c:v>Lisburn and Castlereagh</c:v>
                </c:pt>
                <c:pt idx="7">
                  <c:v>Mid and East Antrim</c:v>
                </c:pt>
                <c:pt idx="8">
                  <c:v>Mid Ulster</c:v>
                </c:pt>
                <c:pt idx="9">
                  <c:v>Newry, Mourne and Down</c:v>
                </c:pt>
                <c:pt idx="10">
                  <c:v>Fernanagh and Omagh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112</c:v>
                </c:pt>
                <c:pt idx="1">
                  <c:v>66</c:v>
                </c:pt>
                <c:pt idx="2">
                  <c:v>166</c:v>
                </c:pt>
                <c:pt idx="3">
                  <c:v>226</c:v>
                </c:pt>
                <c:pt idx="4">
                  <c:v>111</c:v>
                </c:pt>
                <c:pt idx="5">
                  <c:v>113</c:v>
                </c:pt>
                <c:pt idx="6">
                  <c:v>134</c:v>
                </c:pt>
                <c:pt idx="7">
                  <c:v>88</c:v>
                </c:pt>
                <c:pt idx="8">
                  <c:v>266</c:v>
                </c:pt>
                <c:pt idx="9">
                  <c:v>153</c:v>
                </c:pt>
                <c:pt idx="10">
                  <c:v>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B6-4F38-9F5D-31C879F98E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Manufacturing</c:v>
                </c:pt>
              </c:strCache>
            </c:strRef>
          </c:tx>
          <c:spPr>
            <a:solidFill>
              <a:srgbClr val="F8766D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Antrim and Newtownabbey</c:v>
                </c:pt>
                <c:pt idx="1">
                  <c:v>Ards and North Down</c:v>
                </c:pt>
                <c:pt idx="2">
                  <c:v>Armagh City, Banbridge and Craigavon</c:v>
                </c:pt>
                <c:pt idx="3">
                  <c:v>Belfast</c:v>
                </c:pt>
                <c:pt idx="4">
                  <c:v>Causeway Coast and Glens</c:v>
                </c:pt>
                <c:pt idx="5">
                  <c:v>Derry City and Strabane</c:v>
                </c:pt>
                <c:pt idx="6">
                  <c:v>Lisburn and Castlereagh</c:v>
                </c:pt>
                <c:pt idx="7">
                  <c:v>Mid and East Antrim</c:v>
                </c:pt>
                <c:pt idx="8">
                  <c:v>Mid Ulster</c:v>
                </c:pt>
                <c:pt idx="9">
                  <c:v>Newry, Mourne and Down</c:v>
                </c:pt>
                <c:pt idx="10">
                  <c:v>Fernanagh and Omagh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949</c:v>
                </c:pt>
                <c:pt idx="1">
                  <c:v>420</c:v>
                </c:pt>
                <c:pt idx="2">
                  <c:v>1724</c:v>
                </c:pt>
                <c:pt idx="3">
                  <c:v>1279</c:v>
                </c:pt>
                <c:pt idx="4">
                  <c:v>591</c:v>
                </c:pt>
                <c:pt idx="5">
                  <c:v>774</c:v>
                </c:pt>
                <c:pt idx="6">
                  <c:v>805</c:v>
                </c:pt>
                <c:pt idx="7">
                  <c:v>1012</c:v>
                </c:pt>
                <c:pt idx="8">
                  <c:v>2230</c:v>
                </c:pt>
                <c:pt idx="9">
                  <c:v>1003</c:v>
                </c:pt>
                <c:pt idx="10">
                  <c:v>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B6-4F38-9F5D-31C879F98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-27"/>
        <c:axId val="483418720"/>
        <c:axId val="483421016"/>
      </c:barChart>
      <c:catAx>
        <c:axId val="48341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421016"/>
        <c:crosses val="autoZero"/>
        <c:auto val="1"/>
        <c:lblAlgn val="ctr"/>
        <c:lblOffset val="100"/>
        <c:noMultiLvlLbl val="0"/>
      </c:catAx>
      <c:valAx>
        <c:axId val="483421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418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0"/>
          <c:tx>
            <c:strRef>
              <c:f>'NI Migration Patterns'!$D$2</c:f>
              <c:strCache>
                <c:ptCount val="1"/>
                <c:pt idx="0">
                  <c:v>EU26</c:v>
                </c:pt>
              </c:strCache>
            </c:strRef>
          </c:tx>
          <c:spPr>
            <a:solidFill>
              <a:srgbClr val="CE6B7B"/>
            </a:solidFill>
            <a:ln>
              <a:noFill/>
            </a:ln>
            <a:effectLst/>
          </c:spPr>
          <c:cat>
            <c:numRef>
              <c:f>'NI Migration Patterns'!$A$3:$A$6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'NI Migration Patterns'!$D$3:$D$6</c:f>
              <c:numCache>
                <c:formatCode>General</c:formatCode>
                <c:ptCount val="4"/>
                <c:pt idx="0">
                  <c:v>43</c:v>
                </c:pt>
                <c:pt idx="1">
                  <c:v>54</c:v>
                </c:pt>
                <c:pt idx="2">
                  <c:v>50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5E-441D-9CD6-C00A065E010E}"/>
            </c:ext>
          </c:extLst>
        </c:ser>
        <c:ser>
          <c:idx val="2"/>
          <c:order val="1"/>
          <c:tx>
            <c:strRef>
              <c:f>'NI Migration Patterns'!$E$2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'NI Migration Patterns'!$A$3:$A$6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'NI Migration Patterns'!$E$3:$E$6</c:f>
              <c:numCache>
                <c:formatCode>General</c:formatCode>
                <c:ptCount val="4"/>
                <c:pt idx="0">
                  <c:v>25</c:v>
                </c:pt>
                <c:pt idx="1">
                  <c:v>20</c:v>
                </c:pt>
                <c:pt idx="2">
                  <c:v>24</c:v>
                </c:pt>
                <c:pt idx="3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5E-441D-9CD6-C00A065E010E}"/>
            </c:ext>
          </c:extLst>
        </c:ser>
        <c:ser>
          <c:idx val="0"/>
          <c:order val="2"/>
          <c:tx>
            <c:strRef>
              <c:f>'NI Migration Patterns'!$C$2</c:f>
              <c:strCache>
                <c:ptCount val="1"/>
                <c:pt idx="0">
                  <c:v>ROI</c:v>
                </c:pt>
              </c:strCache>
            </c:strRef>
          </c:tx>
          <c:spPr>
            <a:solidFill>
              <a:srgbClr val="4779AB"/>
            </a:solidFill>
            <a:ln>
              <a:noFill/>
            </a:ln>
            <a:effectLst/>
          </c:spPr>
          <c:cat>
            <c:numRef>
              <c:f>'NI Migration Patterns'!$A$3:$A$6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'NI Migration Patterns'!$C$3:$C$6</c:f>
              <c:numCache>
                <c:formatCode>General</c:formatCode>
                <c:ptCount val="4"/>
                <c:pt idx="0">
                  <c:v>9</c:v>
                </c:pt>
                <c:pt idx="1">
                  <c:v>18</c:v>
                </c:pt>
                <c:pt idx="2">
                  <c:v>11</c:v>
                </c:pt>
                <c:pt idx="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5E-441D-9CD6-C00A065E0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8716256"/>
        <c:axId val="328718216"/>
      </c:areaChart>
      <c:catAx>
        <c:axId val="32871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718216"/>
        <c:crosses val="autoZero"/>
        <c:auto val="1"/>
        <c:lblAlgn val="ctr"/>
        <c:lblOffset val="100"/>
        <c:noMultiLvlLbl val="0"/>
      </c:catAx>
      <c:valAx>
        <c:axId val="328718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900" dirty="0"/>
                  <a:t>Count</a:t>
                </a:r>
                <a:r>
                  <a:rPr lang="en-GB" sz="900" baseline="0" dirty="0"/>
                  <a:t> (1000s)</a:t>
                </a:r>
                <a:endParaRPr lang="en-GB" sz="9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716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282747764248635"/>
          <c:y val="0.91670503880125243"/>
          <c:w val="0.26168075906109689"/>
          <c:h val="5.50782249882038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31076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877040" y="1082880"/>
            <a:ext cx="131076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253680" y="1082880"/>
            <a:ext cx="131076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0400" y="2631240"/>
            <a:ext cx="131076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877040" y="2631240"/>
            <a:ext cx="131076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3253680" y="2631240"/>
            <a:ext cx="131076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5FFC-67D3-4B5A-927B-47029A22D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A8899-83C2-4C4D-947F-4684F8B07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2122-CB54-4558-A705-3CD7BD59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E7553-5B60-4993-B9B0-397E8848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3BC0-C3C0-4E30-B7FA-B90FBA42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425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F2AA-404C-4B9B-BB2B-7190555B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0608E-78B5-4C46-B071-E1C67257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10BF-C7DA-4A8E-9975-2A198454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B257F-BFBA-4C07-AF5D-0EEB482E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AA106-B306-4D7E-AC0F-8340E2BB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7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1F17-FCF8-4440-991A-8AF0F783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581A7-CC77-45BF-AC5B-49ABF113C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69E53-9F73-4A90-B100-B23F4BAF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87AD4-EAD1-488A-8418-C80334779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BA18-49DF-4F12-BC2D-62651D25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467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BCA39-53E2-46B3-9122-ECAE9AF7D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A027-9386-4D46-B00F-D37362AC8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48680-3E4C-4C42-A10D-7000650C8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A6B65-7168-4C9F-8A85-57805755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A0092-3419-4B19-9FF5-0F47C0E3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BEBB2-4F19-4F30-8176-04E8A645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246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D8BE2-4526-41BA-8094-7C78E0098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50FEC-7136-490F-A2D8-ABD12DE8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1BA7B-9B8C-4DFD-ADB8-A31972E9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5922D-43D2-44C7-805B-6DF17F53C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5CD91-1B05-4BDC-A42D-2D96D6766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606736-9F0F-4BAD-A62A-157F6C77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F1D39-5C94-40AD-8EDD-9F846090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37B53-B094-41D6-B328-1D4088D9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372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7B1D-B3C2-4B26-86B1-029FE1B4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DE8DC-57EA-4BF7-B8E2-450FEA2F4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51A26-6ED5-4389-BAB7-D9C19716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92FF5-8E79-4E0C-8521-272242D6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436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D4213C-5874-42BC-A54B-BA582A8A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B2642-5191-4B3B-86AF-5A39DDCE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30D20-D19E-4F65-BB2A-96BE5039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5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3C8E-088D-4964-95CB-0D693730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7048-99D4-40E8-B3ED-EEC4DAD43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6578E-CC0D-4694-BA90-E667253B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AD534-7C14-463A-B9AB-FFCE7A7D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CDD0A-0A78-4735-B37F-867882D59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38B98-F017-4946-9975-02967208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2282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4B44-64D6-4FDF-BDC6-EE12866D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E7411-D713-48BD-B6BF-BF4E5141B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1B8A4-23CD-4349-A305-43A5D21CF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53F69-B224-45B7-A272-B421CF3F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48F1C-2BB7-4933-A110-B4F13A67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05C81-CD8F-4128-ABBA-0E5DA0B1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606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98D7-1FE6-43CB-9735-5D870C3B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7B1BB-081C-4706-9350-C3066DE00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C1784-BCB3-43AA-BC12-246A91E4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BA3AC-1D0F-4037-9E59-24D5E359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37E87-9985-4AAD-888E-2FF4EBD6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72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4F0BC-306E-4868-BCD1-13827A174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9000F-E074-4DA6-AB96-BD596A393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D9442-956C-4303-BB46-26D53C66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E9B12-9E17-46D6-B7F3-F2E48043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0E741-3B04-43FF-B207-9697C317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15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4071240" cy="2963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0400" y="433080"/>
            <a:ext cx="8206920" cy="2477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2963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2963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2586600" y="263124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0400" y="433080"/>
            <a:ext cx="8206920" cy="534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6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0400" y="108288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2586600" y="1082880"/>
            <a:ext cx="198648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0400" y="2631240"/>
            <a:ext cx="4071240" cy="141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9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/>
          <p:nvPr/>
        </p:nvPicPr>
        <p:blipFill>
          <a:blip r:embed="rId14"/>
          <a:stretch/>
        </p:blipFill>
        <p:spPr>
          <a:xfrm>
            <a:off x="0" y="360"/>
            <a:ext cx="9143640" cy="514296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98040" y="1643400"/>
            <a:ext cx="5754240" cy="472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ts val="3200"/>
              </a:lnSpc>
            </a:pPr>
            <a:r>
              <a:rPr lang="en-US" sz="3200" b="0" strike="noStrike" cap="all" spc="77">
                <a:solidFill>
                  <a:srgbClr val="FFFFFF"/>
                </a:solidFill>
                <a:latin typeface="Arial"/>
              </a:rPr>
              <a:t>Title</a:t>
            </a:r>
            <a:endParaRPr lang="en-US" sz="3200" b="0" strike="noStrike" spc="-1">
              <a:solidFill>
                <a:srgbClr val="0071C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97680" y="2278080"/>
            <a:ext cx="4353120" cy="442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ts val="2200"/>
              </a:lnSpc>
              <a:spcBef>
                <a:spcPts val="400"/>
              </a:spcBef>
            </a:pPr>
            <a:r>
              <a:rPr lang="en-US" sz="2000" b="0" strike="noStrike" cap="all" spc="77">
                <a:solidFill>
                  <a:srgbClr val="FFFFFF"/>
                </a:solidFill>
                <a:latin typeface="Arial"/>
              </a:rPr>
              <a:t>Sub-title</a:t>
            </a:r>
            <a:endParaRPr lang="en-US" sz="2000" b="0" strike="noStrike" spc="-1">
              <a:solidFill>
                <a:srgbClr val="0071C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57998-D9B0-4D14-B4D3-D7A6297A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02F1B-D039-4147-AE5C-4981AA3B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847E-661B-44EF-AF6D-4C632D43E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E845D-AEBB-46ED-8D84-2C60A08EBC1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0B491-FF81-4C7D-BB36-9FC547DC5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1DC2-DD9A-4CCB-A9E6-AB8597F97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68054-FB6F-4778-B9B7-F9CBA120E2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13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ant's Causeway Ireland Wallpaper HD">
            <a:extLst>
              <a:ext uri="{FF2B5EF4-FFF2-40B4-BE49-F238E27FC236}">
                <a16:creationId xmlns:a16="http://schemas.microsoft.com/office/drawing/2014/main" id="{D17391D0-4F4D-4C72-BD2F-059E6F17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337CD9-81D5-4D0F-9792-D2832AF6C92D}"/>
              </a:ext>
            </a:extLst>
          </p:cNvPr>
          <p:cNvSpPr/>
          <p:nvPr/>
        </p:nvSpPr>
        <p:spPr>
          <a:xfrm>
            <a:off x="409340" y="2713300"/>
            <a:ext cx="5195596" cy="469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80D14-4C0C-40FF-8DC0-BCDCF924B6E9}"/>
              </a:ext>
            </a:extLst>
          </p:cNvPr>
          <p:cNvSpPr/>
          <p:nvPr/>
        </p:nvSpPr>
        <p:spPr>
          <a:xfrm>
            <a:off x="409339" y="3182532"/>
            <a:ext cx="6973201" cy="418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D0F9E5-E3EE-4D55-9A2A-34BE19DECF1D}"/>
              </a:ext>
            </a:extLst>
          </p:cNvPr>
          <p:cNvSpPr/>
          <p:nvPr/>
        </p:nvSpPr>
        <p:spPr>
          <a:xfrm>
            <a:off x="409339" y="3600718"/>
            <a:ext cx="3660542" cy="469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TextShape 1"/>
          <p:cNvSpPr txBox="1"/>
          <p:nvPr/>
        </p:nvSpPr>
        <p:spPr>
          <a:xfrm>
            <a:off x="529656" y="2713300"/>
            <a:ext cx="6852884" cy="13230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ts val="3200"/>
              </a:lnSpc>
            </a:pPr>
            <a:r>
              <a:rPr lang="en-US" sz="3200" b="1" cap="all" spc="77" dirty="0">
                <a:solidFill>
                  <a:srgbClr val="FFFFFF"/>
                </a:solidFill>
              </a:rPr>
              <a:t>Is Northern Ireland Different? </a:t>
            </a:r>
            <a:r>
              <a:rPr lang="en-US" sz="3200" cap="all" spc="77" dirty="0">
                <a:solidFill>
                  <a:srgbClr val="FFFFFF"/>
                </a:solidFill>
              </a:rPr>
              <a:t>AN Investigation into migration</a:t>
            </a:r>
            <a:endParaRPr lang="en-US" sz="3200" spc="-1" dirty="0">
              <a:solidFill>
                <a:srgbClr val="0071C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3BED3-4D32-4B23-AA73-F5C026F68289}"/>
              </a:ext>
            </a:extLst>
          </p:cNvPr>
          <p:cNvSpPr/>
          <p:nvPr/>
        </p:nvSpPr>
        <p:spPr>
          <a:xfrm>
            <a:off x="410237" y="4170060"/>
            <a:ext cx="2005415" cy="634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TextShape 2"/>
          <p:cNvSpPr txBox="1"/>
          <p:nvPr/>
        </p:nvSpPr>
        <p:spPr>
          <a:xfrm>
            <a:off x="529656" y="4170060"/>
            <a:ext cx="5075280" cy="97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ts val="2200"/>
              </a:lnSpc>
              <a:spcBef>
                <a:spcPts val="400"/>
              </a:spcBef>
            </a:pPr>
            <a:r>
              <a:rPr lang="en-US" sz="2000" spc="77" dirty="0">
                <a:solidFill>
                  <a:srgbClr val="FFFFFF"/>
                </a:solidFill>
                <a:latin typeface="Arial"/>
              </a:rPr>
              <a:t>Dr Owen Sims</a:t>
            </a:r>
            <a:endParaRPr lang="en-US" sz="2000" b="0" strike="noStrike" spc="-1" dirty="0">
              <a:solidFill>
                <a:srgbClr val="0071C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400"/>
              </a:spcBef>
            </a:pPr>
            <a:r>
              <a:rPr lang="en-US" sz="2000" b="0" i="1" strike="noStrike" spc="77" dirty="0">
                <a:solidFill>
                  <a:srgbClr val="FFFFFF"/>
                </a:solidFill>
                <a:latin typeface="Arial"/>
              </a:rPr>
              <a:t>October 2019</a:t>
            </a:r>
            <a:endParaRPr lang="en-US" sz="2000" b="0" strike="noStrike" spc="-1" dirty="0">
              <a:solidFill>
                <a:srgbClr val="0071CF"/>
              </a:solidFill>
              <a:latin typeface="Arial"/>
            </a:endParaRPr>
          </a:p>
          <a:p>
            <a:pPr>
              <a:lnSpc>
                <a:spcPts val="2200"/>
              </a:lnSpc>
              <a:spcBef>
                <a:spcPts val="400"/>
              </a:spcBef>
            </a:pPr>
            <a:endParaRPr lang="en-US" sz="2000" b="0" strike="noStrike" spc="-1" dirty="0">
              <a:solidFill>
                <a:srgbClr val="0071C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B3EE871-F823-4C66-A285-2C55AE0CA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08" y="846720"/>
            <a:ext cx="5352600" cy="3940778"/>
          </a:xfrm>
          <a:prstGeom prst="rect">
            <a:avLst/>
          </a:prstGeom>
        </p:spPr>
      </p:pic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Most impacted areas in Northern Ireland (2)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376248" y="1239047"/>
            <a:ext cx="2938680" cy="29649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Construction companies dominate the landscape of NI. But each one is relatively small.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Mid-Ulster, Armagh &amp; Banbridge and Border areas show concentrations of relatively large manufacturing and </a:t>
            </a:r>
            <a:r>
              <a:rPr lang="en-GB" sz="1400" b="0" strike="noStrike" spc="-1" dirty="0" err="1">
                <a:solidFill>
                  <a:srgbClr val="000000"/>
                </a:solidFill>
                <a:latin typeface="Arial"/>
              </a:rPr>
              <a:t>agri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firms (see yellow circles).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Notably, also areas that have high levels of migrant inflow (slide 4).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677708" y="1026019"/>
            <a:ext cx="45291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trike="noStrike" spc="-1" dirty="0">
                <a:solidFill>
                  <a:srgbClr val="292929"/>
                </a:solidFill>
                <a:latin typeface="Arial"/>
                <a:ea typeface="Noto Sans CJK SC Regular"/>
              </a:rPr>
              <a:t>Geolocation of all agriculture, manufacturing &amp; construction firms, 2019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A3A32-8D8B-4795-A54E-8A886EBBBC2A}"/>
              </a:ext>
            </a:extLst>
          </p:cNvPr>
          <p:cNvSpPr/>
          <p:nvPr/>
        </p:nvSpPr>
        <p:spPr>
          <a:xfrm>
            <a:off x="8360228" y="2638980"/>
            <a:ext cx="535428" cy="44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46B77-4F37-4D59-816A-87B558535C82}"/>
              </a:ext>
            </a:extLst>
          </p:cNvPr>
          <p:cNvSpPr txBox="1"/>
          <p:nvPr/>
        </p:nvSpPr>
        <p:spPr>
          <a:xfrm>
            <a:off x="8305430" y="2594530"/>
            <a:ext cx="5902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Agriculture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806AE0-D262-42B3-8E47-6C794C6218E8}"/>
              </a:ext>
            </a:extLst>
          </p:cNvPr>
          <p:cNvSpPr txBox="1"/>
          <p:nvPr/>
        </p:nvSpPr>
        <p:spPr>
          <a:xfrm>
            <a:off x="8305430" y="2721500"/>
            <a:ext cx="7248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Manufacturing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18852-6954-4D12-BD49-109BACE57345}"/>
              </a:ext>
            </a:extLst>
          </p:cNvPr>
          <p:cNvSpPr txBox="1"/>
          <p:nvPr/>
        </p:nvSpPr>
        <p:spPr>
          <a:xfrm>
            <a:off x="8305430" y="2839035"/>
            <a:ext cx="65594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Construction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C780AE-854D-4A69-8967-02716511D646}"/>
              </a:ext>
            </a:extLst>
          </p:cNvPr>
          <p:cNvSpPr/>
          <p:nvPr/>
        </p:nvSpPr>
        <p:spPr>
          <a:xfrm>
            <a:off x="5201392" y="2794585"/>
            <a:ext cx="1092530" cy="10319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766D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E165C8-EF2B-462D-A77A-4D35F7836622}"/>
              </a:ext>
            </a:extLst>
          </p:cNvPr>
          <p:cNvSpPr/>
          <p:nvPr/>
        </p:nvSpPr>
        <p:spPr>
          <a:xfrm>
            <a:off x="5713331" y="3731509"/>
            <a:ext cx="853723" cy="76336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766D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080FBC-581B-4A85-94D5-583EB8872034}"/>
              </a:ext>
            </a:extLst>
          </p:cNvPr>
          <p:cNvSpPr/>
          <p:nvPr/>
        </p:nvSpPr>
        <p:spPr>
          <a:xfrm>
            <a:off x="4607694" y="3560469"/>
            <a:ext cx="754733" cy="72637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766D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5D5122-039F-4588-84F2-28ABF46D5537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227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Most impacted areas in Northern Ireland (3)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244320" y="1248029"/>
            <a:ext cx="2938680" cy="31073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19% of manufacturing labour are migrant workers.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12% of distribution, hotels and restaurant workers are migrants.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6% of construction labour are migrant workers.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Over 10,000 migrant manufacturing jobs would be at risk of having a salary of under £30,000.</a:t>
            </a:r>
          </a:p>
        </p:txBody>
      </p:sp>
      <p:sp>
        <p:nvSpPr>
          <p:cNvPr id="160" name="CustomShape 3"/>
          <p:cNvSpPr/>
          <p:nvPr/>
        </p:nvSpPr>
        <p:spPr>
          <a:xfrm>
            <a:off x="3392701" y="805454"/>
            <a:ext cx="45291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pc="-1" dirty="0">
                <a:solidFill>
                  <a:srgbClr val="292929"/>
                </a:solidFill>
                <a:latin typeface="Arial"/>
              </a:rPr>
              <a:t>Direct number of migrant worker jobs potentially at risk per district </a:t>
            </a:r>
            <a:endParaRPr lang="en-GB" sz="1000" b="0" strike="noStrike" spc="-1" dirty="0">
              <a:latin typeface="Arial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E172D2-7235-4DD7-A0F5-DB21CC6AC6BF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E0DDE31-8568-4239-A99A-4740EE2080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283232"/>
              </p:ext>
            </p:extLst>
          </p:nvPr>
        </p:nvGraphicFramePr>
        <p:xfrm>
          <a:off x="3392701" y="1047374"/>
          <a:ext cx="5506980" cy="4096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2709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Most impacted areas in Northern Ireland (4)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243191" y="846720"/>
            <a:ext cx="4147729" cy="2213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trike="noStrike" spc="-1" dirty="0">
                <a:solidFill>
                  <a:srgbClr val="292929"/>
                </a:solidFill>
                <a:latin typeface="Arial"/>
                <a:ea typeface="Noto Sans CJK SC Regular"/>
              </a:rPr>
              <a:t>Heatmap of districts most impacted by proposed threshold</a:t>
            </a:r>
            <a:endParaRPr lang="en-GB" sz="1000" b="0" strike="noStrike" spc="-1" dirty="0"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3F10E0-9AFE-42F2-8556-935EE3DFB0E9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951903-9951-478C-8100-21C954ED3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0" y="1068112"/>
            <a:ext cx="5209240" cy="3856121"/>
          </a:xfrm>
          <a:prstGeom prst="rect">
            <a:avLst/>
          </a:prstGeom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1C0978AD-DB00-49B2-AF2B-1514E482A527}"/>
              </a:ext>
            </a:extLst>
          </p:cNvPr>
          <p:cNvSpPr/>
          <p:nvPr/>
        </p:nvSpPr>
        <p:spPr>
          <a:xfrm>
            <a:off x="5536652" y="1068111"/>
            <a:ext cx="3170668" cy="38561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Two things to note: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Manufacturing &amp; construction have </a:t>
            </a:r>
            <a:r>
              <a:rPr lang="en-GB" sz="1400" b="1" spc="-1" dirty="0">
                <a:solidFill>
                  <a:srgbClr val="000000"/>
                </a:solidFill>
                <a:latin typeface="Arial"/>
              </a:rPr>
              <a:t>relatively high output and GVA multipliers</a:t>
            </a:r>
            <a:r>
              <a:rPr lang="en-GB" sz="1400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T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hat the most impacted areas are also areas of concern that the Department for the Economy have noted for a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No Deal Brexit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High levels of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economic detriment in mid-Ulster and Border </a:t>
            </a:r>
            <a:r>
              <a:rPr lang="en-GB" sz="1400" b="1" spc="-1" dirty="0">
                <a:solidFill>
                  <a:srgbClr val="000000"/>
                </a:solidFill>
                <a:latin typeface="Arial"/>
              </a:rPr>
              <a:t>A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reas 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can have unravelling effects. 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Combined with potential smuggling and black market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i="1" strike="noStrike" cap="all" spc="-1" dirty="0">
                <a:solidFill>
                  <a:srgbClr val="0071CF"/>
                </a:solidFill>
                <a:latin typeface="Arial"/>
              </a:rPr>
              <a:t>All-island</a:t>
            </a: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 supply chains are important!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330128" y="1184902"/>
            <a:ext cx="3209406" cy="35903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Geography matters!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Firms in Northern Ireland work in an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all-island basis 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with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integrated supply chains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and a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pooled labour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market.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Consider the example of an agri-food company with supply chain an distribution network in both NI and Ireland.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Firms in NI rely on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a level-playing field for labour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so that bottlenecks do not appear in NI supply chains.</a:t>
            </a:r>
            <a:endParaRPr lang="en-GB" sz="14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709807" y="952110"/>
            <a:ext cx="45291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trike="noStrike" spc="-1" dirty="0">
                <a:solidFill>
                  <a:srgbClr val="292929"/>
                </a:solidFill>
                <a:latin typeface="Arial"/>
                <a:ea typeface="Noto Sans CJK SC Regular"/>
              </a:rPr>
              <a:t>Supply and distribution network of NI agri-food and manufacturing business</a:t>
            </a:r>
            <a:endParaRPr lang="en-GB" sz="1000" b="0" strike="noStrike" spc="-1" dirty="0">
              <a:latin typeface="Arial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B18ABEA-168A-4E41-829E-9DF57FECF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02" y="1248029"/>
            <a:ext cx="3606970" cy="3548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6D1083-4E89-4676-BACB-44D5D7CEC36C}"/>
              </a:ext>
            </a:extLst>
          </p:cNvPr>
          <p:cNvSpPr/>
          <p:nvPr/>
        </p:nvSpPr>
        <p:spPr>
          <a:xfrm>
            <a:off x="7948145" y="2749032"/>
            <a:ext cx="151317" cy="154380"/>
          </a:xfrm>
          <a:prstGeom prst="rect">
            <a:avLst/>
          </a:prstGeom>
          <a:solidFill>
            <a:srgbClr val="2AD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531BA2-AA26-4214-B9B7-2CC556BEB5FB}"/>
              </a:ext>
            </a:extLst>
          </p:cNvPr>
          <p:cNvSpPr/>
          <p:nvPr/>
        </p:nvSpPr>
        <p:spPr>
          <a:xfrm>
            <a:off x="7948144" y="2507161"/>
            <a:ext cx="151317" cy="154380"/>
          </a:xfrm>
          <a:prstGeom prst="rect">
            <a:avLst/>
          </a:prstGeom>
          <a:solidFill>
            <a:srgbClr val="DC3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4EE33-E450-47C2-8113-B2AD0EA2E2B7}"/>
              </a:ext>
            </a:extLst>
          </p:cNvPr>
          <p:cNvSpPr txBox="1"/>
          <p:nvPr/>
        </p:nvSpPr>
        <p:spPr>
          <a:xfrm>
            <a:off x="8064117" y="2456334"/>
            <a:ext cx="538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UK firm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7F6291-4B25-4981-875A-D350477BC34C}"/>
              </a:ext>
            </a:extLst>
          </p:cNvPr>
          <p:cNvSpPr txBox="1"/>
          <p:nvPr/>
        </p:nvSpPr>
        <p:spPr>
          <a:xfrm>
            <a:off x="8099461" y="2712368"/>
            <a:ext cx="6078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Irish firm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F88047-B8E8-44FE-9D76-F542BCE1A1B2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1907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Many EU26 migrants have already left NI…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F88047-B8E8-44FE-9D76-F542BCE1A1B2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D27A61D-17FC-4505-9A26-46ABE17FBC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4268269"/>
              </p:ext>
            </p:extLst>
          </p:nvPr>
        </p:nvGraphicFramePr>
        <p:xfrm>
          <a:off x="243191" y="1033151"/>
          <a:ext cx="4641629" cy="389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5F5AC6-4D2B-4301-9E98-CD4932F7082B}"/>
              </a:ext>
            </a:extLst>
          </p:cNvPr>
          <p:cNvCxnSpPr>
            <a:cxnSpLocks/>
          </p:cNvCxnSpPr>
          <p:nvPr/>
        </p:nvCxnSpPr>
        <p:spPr>
          <a:xfrm>
            <a:off x="2088132" y="1279373"/>
            <a:ext cx="0" cy="313508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27A9289-4923-4B39-8715-0A19F5F8398E}"/>
              </a:ext>
            </a:extLst>
          </p:cNvPr>
          <p:cNvSpPr txBox="1"/>
          <p:nvPr/>
        </p:nvSpPr>
        <p:spPr>
          <a:xfrm>
            <a:off x="1591842" y="978497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EU referendum</a:t>
            </a:r>
            <a:endParaRPr lang="en-GB" b="1" dirty="0"/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BA735B22-7098-4C61-AA76-437798A62961}"/>
              </a:ext>
            </a:extLst>
          </p:cNvPr>
          <p:cNvSpPr/>
          <p:nvPr/>
        </p:nvSpPr>
        <p:spPr>
          <a:xfrm>
            <a:off x="5068290" y="1033151"/>
            <a:ext cx="3745907" cy="37978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Brexit is already happening!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Since the EU Referendum was called and voted upon, there has been a significant decline of EU26 migrants in NI.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Fallen from 54,000 to 38,000 </a:t>
            </a:r>
            <a:r>
              <a:rPr lang="en-GB" sz="1400" b="1" spc="-1" dirty="0">
                <a:solidFill>
                  <a:srgbClr val="000000"/>
                </a:solidFill>
                <a:latin typeface="Arial"/>
              </a:rPr>
              <a:t>(29.63%) in two years.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Multiple reasons: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Growing economies in Eastern European nations.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Perception and culture.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Weakening sterling.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Draw from the Republic of Ireland (poaching).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B5095-543C-4606-8481-E445BC4D9C54}"/>
              </a:ext>
            </a:extLst>
          </p:cNvPr>
          <p:cNvSpPr txBox="1"/>
          <p:nvPr/>
        </p:nvSpPr>
        <p:spPr>
          <a:xfrm>
            <a:off x="329803" y="809303"/>
            <a:ext cx="3451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Number of migrant workers in Northern Ireland, 2015—2018</a:t>
            </a:r>
          </a:p>
        </p:txBody>
      </p:sp>
    </p:spTree>
    <p:extLst>
      <p:ext uri="{BB962C8B-B14F-4D97-AF65-F5344CB8AC3E}">
        <p14:creationId xmlns:p14="http://schemas.microsoft.com/office/powerpoint/2010/main" val="743638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opportunity cost looks to escalate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F88047-B8E8-44FE-9D76-F542BCE1A1B2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2">
            <a:extLst>
              <a:ext uri="{FF2B5EF4-FFF2-40B4-BE49-F238E27FC236}">
                <a16:creationId xmlns:a16="http://schemas.microsoft.com/office/drawing/2014/main" id="{BA735B22-7098-4C61-AA76-437798A62961}"/>
              </a:ext>
            </a:extLst>
          </p:cNvPr>
          <p:cNvSpPr/>
          <p:nvPr/>
        </p:nvSpPr>
        <p:spPr>
          <a:xfrm>
            <a:off x="243191" y="1031384"/>
            <a:ext cx="3661944" cy="37136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The CBI NI publication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All Together Better 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measured the contribution of EU26 migrant labour to the NI economy.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Found that: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If the inflow of EU labour fell by 50% there would be a </a:t>
            </a:r>
            <a:r>
              <a:rPr lang="en-GB" sz="1400" b="1" strike="noStrike" spc="-1" dirty="0">
                <a:latin typeface="Arial"/>
              </a:rPr>
              <a:t>5.33% impact </a:t>
            </a:r>
            <a:r>
              <a:rPr lang="en-GB" sz="1400" b="0" strike="noStrike" spc="-1" dirty="0">
                <a:latin typeface="Arial"/>
              </a:rPr>
              <a:t>on the NI economy by 2041.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That’s about £20,000 of lost income per capita by 2041.</a:t>
            </a:r>
            <a:endParaRPr lang="en-GB" sz="1400" b="0" strike="noStrike" spc="-1" dirty="0">
              <a:latin typeface="Arial"/>
            </a:endParaRP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If the inflow of EU labour fell by 75% there would be a </a:t>
            </a:r>
            <a:r>
              <a:rPr lang="en-GB" sz="1400" b="1" strike="noStrike" spc="-1" dirty="0">
                <a:latin typeface="Arial"/>
              </a:rPr>
              <a:t>9.1% impact </a:t>
            </a:r>
            <a:r>
              <a:rPr lang="en-GB" sz="1400" b="0" strike="noStrike" spc="-1" dirty="0">
                <a:latin typeface="Arial"/>
              </a:rPr>
              <a:t>on the NI economy by 2041.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That’s about £38,000 of lost income per capita by 2041.</a:t>
            </a:r>
            <a:endParaRPr lang="en-GB" sz="1400" b="0" strike="noStrike" spc="-1" dirty="0">
              <a:latin typeface="Arial"/>
            </a:endParaRP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en-GB" sz="14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090E8D-3B08-498E-A4F1-FF59B3A0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44" y="1122834"/>
            <a:ext cx="4544976" cy="35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80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opportunity cost looks to escalate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F88047-B8E8-44FE-9D76-F542BCE1A1B2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2">
            <a:extLst>
              <a:ext uri="{FF2B5EF4-FFF2-40B4-BE49-F238E27FC236}">
                <a16:creationId xmlns:a16="http://schemas.microsoft.com/office/drawing/2014/main" id="{BA735B22-7098-4C61-AA76-437798A62961}"/>
              </a:ext>
            </a:extLst>
          </p:cNvPr>
          <p:cNvSpPr/>
          <p:nvPr/>
        </p:nvSpPr>
        <p:spPr>
          <a:xfrm>
            <a:off x="5498430" y="1094093"/>
            <a:ext cx="3404938" cy="35699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b="0" strike="noStrike" spc="-1" dirty="0">
                <a:latin typeface="Arial"/>
              </a:rPr>
              <a:t>The vast majority of occupations will not be covered at the proposed threshold.</a:t>
            </a:r>
          </a:p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400" spc="-1" dirty="0">
              <a:latin typeface="Arial"/>
            </a:endParaRPr>
          </a:p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b="0" strike="noStrike" spc="-1" dirty="0">
                <a:latin typeface="Arial"/>
              </a:rPr>
              <a:t>The </a:t>
            </a:r>
            <a:r>
              <a:rPr lang="en-GB" sz="1400" b="1" strike="noStrike" spc="-1" dirty="0">
                <a:latin typeface="Arial"/>
              </a:rPr>
              <a:t>productivity loss </a:t>
            </a:r>
            <a:r>
              <a:rPr lang="en-GB" sz="1400" b="0" strike="noStrike" spc="-1" dirty="0">
                <a:latin typeface="Arial"/>
              </a:rPr>
              <a:t>of a temporary workers scheme would be significant.</a:t>
            </a:r>
          </a:p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400" spc="-1" dirty="0">
              <a:latin typeface="Arial"/>
            </a:endParaRPr>
          </a:p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b="0" strike="noStrike" spc="-1" dirty="0">
                <a:latin typeface="Arial"/>
              </a:rPr>
              <a:t>Taking wage differentials of skilled workers and the cost of training; productivity lost would be </a:t>
            </a:r>
            <a:r>
              <a:rPr lang="en-GB" sz="1400" b="1" strike="noStrike" spc="-1" dirty="0">
                <a:latin typeface="Arial"/>
              </a:rPr>
              <a:t>between £10,000 and £18,000 per worker (depending on industry).</a:t>
            </a:r>
          </a:p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400" spc="-1" dirty="0">
              <a:latin typeface="Arial"/>
            </a:endParaRPr>
          </a:p>
          <a:p>
            <a:pPr marL="286110" indent="-285750">
              <a:spcBef>
                <a:spcPts val="28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400" b="0" strike="noStrike" spc="-1" dirty="0">
                <a:latin typeface="Arial"/>
              </a:rPr>
              <a:t>There would be a case for a </a:t>
            </a:r>
            <a:r>
              <a:rPr lang="en-GB" sz="1400" b="1" strike="noStrike" spc="-1" dirty="0">
                <a:latin typeface="Arial"/>
              </a:rPr>
              <a:t>pathway to a</a:t>
            </a:r>
            <a:r>
              <a:rPr lang="en-GB" sz="1400" b="0" strike="noStrike" spc="-1" dirty="0">
                <a:latin typeface="Arial"/>
              </a:rPr>
              <a:t> </a:t>
            </a:r>
            <a:r>
              <a:rPr lang="en-GB" sz="1400" b="1" strike="noStrike" spc="-1" dirty="0">
                <a:latin typeface="Arial"/>
              </a:rPr>
              <a:t>Skilled Worker Route</a:t>
            </a:r>
            <a:r>
              <a:rPr lang="en-GB" sz="1400" b="0" strike="noStrike" spc="-1" dirty="0">
                <a:latin typeface="Arial"/>
              </a:rPr>
              <a:t>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749243-D7A2-41A4-A352-37C775990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093"/>
            <a:ext cx="5279304" cy="3830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5DFA71-44D3-4F72-9106-9AFA8FF7A900}"/>
              </a:ext>
            </a:extLst>
          </p:cNvPr>
          <p:cNvSpPr txBox="1"/>
          <p:nvPr/>
        </p:nvSpPr>
        <p:spPr>
          <a:xfrm>
            <a:off x="329803" y="809303"/>
            <a:ext cx="3409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Average wages for workers (SOC  code 2) in Northern Ireland</a:t>
            </a:r>
          </a:p>
        </p:txBody>
      </p:sp>
    </p:spTree>
    <p:extLst>
      <p:ext uri="{BB962C8B-B14F-4D97-AF65-F5344CB8AC3E}">
        <p14:creationId xmlns:p14="http://schemas.microsoft.com/office/powerpoint/2010/main" val="13058628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So, Is Northern Ireland Different?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F88047-B8E8-44FE-9D76-F542BCE1A1B2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2">
            <a:extLst>
              <a:ext uri="{FF2B5EF4-FFF2-40B4-BE49-F238E27FC236}">
                <a16:creationId xmlns:a16="http://schemas.microsoft.com/office/drawing/2014/main" id="{BA735B22-7098-4C61-AA76-437798A62961}"/>
              </a:ext>
            </a:extLst>
          </p:cNvPr>
          <p:cNvSpPr/>
          <p:nvPr/>
        </p:nvSpPr>
        <p:spPr>
          <a:xfrm>
            <a:off x="243190" y="939936"/>
            <a:ext cx="5243209" cy="3984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Yes. A number of things are clear: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The proposed £30,000 salary threshold is not achievable by many NI employers.</a:t>
            </a: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Manufact</a:t>
            </a:r>
            <a:r>
              <a:rPr lang="en-GB" sz="1400" spc="-1" dirty="0">
                <a:latin typeface="Arial"/>
              </a:rPr>
              <a:t>uring, construction, tourism, agri-food, and social care are most at risk.</a:t>
            </a: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These are also sensitive areas in the situation of a hard Brexit or No Deal.</a:t>
            </a: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Other regions will also see an impact; but labour is much more immobile in NI.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 NI has a land border with another EU nation.</a:t>
            </a: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Border regions are exposed.</a:t>
            </a: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b="0" strike="noStrike" spc="-1" dirty="0">
                <a:latin typeface="Arial"/>
              </a:rPr>
              <a:t>Supply chains are integrated and labour is pooled across the island or Ireland.</a:t>
            </a: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Proposed 12 month temporary worker period is too short – NI becomes a training ground for Ireland.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en-GB" sz="1400" spc="-1" dirty="0">
                <a:latin typeface="Arial"/>
              </a:rPr>
              <a:t>Pathway for a Skilled Worker seems achievable!</a:t>
            </a: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en-GB" sz="1400" b="0" strike="noStrike" spc="-1" dirty="0">
              <a:latin typeface="Arial"/>
            </a:endParaRPr>
          </a:p>
          <a:p>
            <a:pPr marL="1200510" lvl="2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en-GB" sz="1400" b="0" strike="noStrike" spc="-1" dirty="0">
              <a:latin typeface="Arial"/>
            </a:endParaRPr>
          </a:p>
          <a:p>
            <a:pPr marL="743310" lvl="1" indent="-285750">
              <a:spcBef>
                <a:spcPts val="281"/>
              </a:spcBef>
              <a:buClr>
                <a:srgbClr val="000000"/>
              </a:buClr>
              <a:buFont typeface="Courier New" panose="02070309020205020404" pitchFamily="49" charset="0"/>
              <a:buChar char="o"/>
            </a:pPr>
            <a:endParaRPr lang="en-GB" sz="1400" b="0" strike="noStrike" spc="-1" dirty="0">
              <a:latin typeface="Arial"/>
            </a:endParaRPr>
          </a:p>
        </p:txBody>
      </p:sp>
      <p:pic>
        <p:nvPicPr>
          <p:cNvPr id="4" name="Picture 3" descr="A close up of a tree&#10;&#10;Description automatically generated">
            <a:extLst>
              <a:ext uri="{FF2B5EF4-FFF2-40B4-BE49-F238E27FC236}">
                <a16:creationId xmlns:a16="http://schemas.microsoft.com/office/drawing/2014/main" id="{0AAE7C65-7D5D-4DC5-B24D-2AABA9E46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47" y="754931"/>
            <a:ext cx="2824862" cy="43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018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92EE04-BEB9-4D12-8569-7945F6D2462E}"/>
              </a:ext>
            </a:extLst>
          </p:cNvPr>
          <p:cNvSpPr/>
          <p:nvPr/>
        </p:nvSpPr>
        <p:spPr>
          <a:xfrm>
            <a:off x="314540" y="817752"/>
            <a:ext cx="3470400" cy="1011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Shape 1"/>
          <p:cNvSpPr txBox="1"/>
          <p:nvPr/>
        </p:nvSpPr>
        <p:spPr>
          <a:xfrm>
            <a:off x="436680" y="283512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Contribution</a:t>
            </a:r>
            <a:r>
              <a:rPr lang="en-US" sz="2600" b="0" strike="noStrike" cap="all" spc="-1" dirty="0">
                <a:solidFill>
                  <a:srgbClr val="0071CF"/>
                </a:solidFill>
                <a:latin typeface="Arial"/>
              </a:rPr>
              <a:t> to employment</a:t>
            </a:r>
            <a:endParaRPr lang="en-US" sz="26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36680" y="882000"/>
            <a:ext cx="3470400" cy="3977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3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</a:pPr>
            <a:r>
              <a:rPr lang="en-GB" sz="1400" b="1" strike="noStrike" spc="-1" dirty="0">
                <a:solidFill>
                  <a:schemeClr val="bg1"/>
                </a:solidFill>
                <a:latin typeface="Arial"/>
              </a:rPr>
              <a:t>UK Home Offic</a:t>
            </a:r>
            <a:r>
              <a:rPr lang="en-GB" sz="1400" b="1" spc="-1" dirty="0">
                <a:solidFill>
                  <a:schemeClr val="bg1"/>
                </a:solidFill>
                <a:latin typeface="Arial"/>
              </a:rPr>
              <a:t>e proposed a £30,000 salary threshold for all migrants (EU or otherwise) to enter the economy. How will this impact NI?</a:t>
            </a:r>
            <a:endParaRPr lang="en-GB" sz="1400" b="1" strike="noStrike" spc="-1" dirty="0">
              <a:solidFill>
                <a:schemeClr val="bg1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The global </a:t>
            </a:r>
            <a:r>
              <a:rPr lang="en-GB" sz="1400" strike="noStrike" spc="-1" dirty="0">
                <a:solidFill>
                  <a:srgbClr val="000000"/>
                </a:solidFill>
                <a:latin typeface="Arial"/>
              </a:rPr>
              <a:t>financial crisis (2008/2009) brought with it a structural change to the make-up of the NI labour market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Over the past decade migrant workers from EU economies have driven employment in NI beyond the pre-crisis levels.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Large concentration in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manufacturing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construction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, and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tourism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GB" sz="1400" b="0" strike="noStrike" spc="-1" dirty="0">
              <a:latin typeface="Arial"/>
            </a:endParaRPr>
          </a:p>
        </p:txBody>
      </p:sp>
      <p:pic>
        <p:nvPicPr>
          <p:cNvPr id="130" name="Picture 5"/>
          <p:cNvPicPr/>
          <p:nvPr/>
        </p:nvPicPr>
        <p:blipFill>
          <a:blip r:embed="rId2"/>
          <a:stretch/>
        </p:blipFill>
        <p:spPr>
          <a:xfrm>
            <a:off x="4193280" y="946248"/>
            <a:ext cx="4514040" cy="3604680"/>
          </a:xfrm>
          <a:prstGeom prst="rect">
            <a:avLst/>
          </a:prstGeom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CDFB64E-3F90-4BE2-9B25-2F76699672A6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92019" y="323640"/>
            <a:ext cx="8423681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Relatively large dependence on EU26 workers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68540" y="3594344"/>
            <a:ext cx="8206920" cy="12255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65% of all migrant workers in Northern Ireland are from EU26 nations, compared to the 40% across the UK as a whole.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As a consequence, over </a:t>
            </a:r>
            <a:r>
              <a:rPr lang="en-GB" sz="1400" b="1" spc="-1" dirty="0">
                <a:solidFill>
                  <a:srgbClr val="000000"/>
                </a:solidFill>
                <a:latin typeface="Arial"/>
              </a:rPr>
              <a:t>98% of businesses in Northern Ireland have not engaged with the Tier 2 visa system</a:t>
            </a:r>
            <a:r>
              <a:rPr lang="en-GB" sz="1400" spc="-1" dirty="0">
                <a:solidFill>
                  <a:srgbClr val="000000"/>
                </a:solidFill>
                <a:latin typeface="Arial"/>
              </a:rPr>
              <a:t>, instead depending on the free movement of labour across the EU.</a:t>
            </a:r>
            <a:endParaRPr lang="en-GB" sz="1400" b="0" strike="noStrike" spc="-1" dirty="0">
              <a:latin typeface="Arial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F5EA8B-1D1C-4565-8257-1FE2064AF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686181"/>
              </p:ext>
            </p:extLst>
          </p:nvPr>
        </p:nvGraphicFramePr>
        <p:xfrm>
          <a:off x="793904" y="1137476"/>
          <a:ext cx="7362702" cy="2456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DFD6C0-E696-43A7-932C-5A9BAB0FE69A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68D48C-B75A-4747-947A-8FC373FC9898}"/>
              </a:ext>
            </a:extLst>
          </p:cNvPr>
          <p:cNvSpPr txBox="1"/>
          <p:nvPr/>
        </p:nvSpPr>
        <p:spPr>
          <a:xfrm>
            <a:off x="793904" y="922423"/>
            <a:ext cx="51042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Proportion of migrant workers from EU26 nations and Rest of World (</a:t>
            </a:r>
            <a:r>
              <a:rPr lang="en-GB" sz="1000" b="1" dirty="0" err="1"/>
              <a:t>RoW</a:t>
            </a:r>
            <a:r>
              <a:rPr lang="en-GB" sz="1000" b="1" dirty="0"/>
              <a:t>), NI and UK, 2018</a:t>
            </a:r>
          </a:p>
        </p:txBody>
      </p:sp>
    </p:spTree>
    <p:extLst>
      <p:ext uri="{BB962C8B-B14F-4D97-AF65-F5344CB8AC3E}">
        <p14:creationId xmlns:p14="http://schemas.microsoft.com/office/powerpoint/2010/main" val="30401339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0400" y="30744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>
                <a:solidFill>
                  <a:srgbClr val="0071CF"/>
                </a:solidFill>
                <a:latin typeface="Arial"/>
              </a:rPr>
              <a:t>Geography of Migrant inflows</a:t>
            </a:r>
            <a:endParaRPr lang="en-US" sz="2400" b="0" strike="noStrike" spc="-1">
              <a:solidFill>
                <a:srgbClr val="0071CF"/>
              </a:solidFill>
              <a:latin typeface="Arial"/>
            </a:endParaRPr>
          </a:p>
        </p:txBody>
      </p:sp>
      <p:pic>
        <p:nvPicPr>
          <p:cNvPr id="132" name="Picture 5"/>
          <p:cNvPicPr/>
          <p:nvPr/>
        </p:nvPicPr>
        <p:blipFill>
          <a:blip r:embed="rId2"/>
          <a:stretch/>
        </p:blipFill>
        <p:spPr>
          <a:xfrm>
            <a:off x="500400" y="1298160"/>
            <a:ext cx="3625920" cy="2619000"/>
          </a:xfrm>
          <a:prstGeom prst="rect">
            <a:avLst/>
          </a:prstGeom>
          <a:ln>
            <a:noFill/>
          </a:ln>
        </p:spPr>
      </p:pic>
      <p:pic>
        <p:nvPicPr>
          <p:cNvPr id="133" name="Picture 6"/>
          <p:cNvPicPr/>
          <p:nvPr/>
        </p:nvPicPr>
        <p:blipFill>
          <a:blip r:embed="rId3"/>
          <a:stretch/>
        </p:blipFill>
        <p:spPr>
          <a:xfrm>
            <a:off x="5113080" y="1298160"/>
            <a:ext cx="3465360" cy="2561400"/>
          </a:xfrm>
          <a:prstGeom prst="rect">
            <a:avLst/>
          </a:prstGeom>
          <a:ln>
            <a:noFill/>
          </a:ln>
        </p:spPr>
      </p:pic>
      <p:pic>
        <p:nvPicPr>
          <p:cNvPr id="134" name="Picture 7"/>
          <p:cNvPicPr/>
          <p:nvPr/>
        </p:nvPicPr>
        <p:blipFill>
          <a:blip r:embed="rId4"/>
          <a:stretch/>
        </p:blipFill>
        <p:spPr>
          <a:xfrm>
            <a:off x="378720" y="1412280"/>
            <a:ext cx="635400" cy="582480"/>
          </a:xfrm>
          <a:prstGeom prst="rect">
            <a:avLst/>
          </a:prstGeom>
          <a:ln>
            <a:noFill/>
          </a:ln>
        </p:spPr>
      </p:pic>
      <p:pic>
        <p:nvPicPr>
          <p:cNvPr id="135" name="Picture 8"/>
          <p:cNvPicPr/>
          <p:nvPr/>
        </p:nvPicPr>
        <p:blipFill>
          <a:blip r:embed="rId5"/>
          <a:stretch/>
        </p:blipFill>
        <p:spPr>
          <a:xfrm>
            <a:off x="8158320" y="1404360"/>
            <a:ext cx="606240" cy="57456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343080" y="936000"/>
            <a:ext cx="313452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trike="noStrike" spc="-1" dirty="0">
                <a:solidFill>
                  <a:srgbClr val="292929"/>
                </a:solidFill>
                <a:latin typeface="Arial"/>
                <a:ea typeface="Noto Sans CJK SC Regular"/>
              </a:rPr>
              <a:t>Net migration by district, 2006–2016</a:t>
            </a:r>
            <a:endParaRPr lang="en-GB" sz="1000" b="0" strike="noStrike" spc="-1" dirty="0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682520" y="936000"/>
            <a:ext cx="307224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trike="noStrike" spc="-1">
                <a:solidFill>
                  <a:srgbClr val="292929"/>
                </a:solidFill>
                <a:latin typeface="Arial"/>
                <a:ea typeface="Noto Sans CJK SC Regular"/>
              </a:rPr>
              <a:t>Births to non-UK mothers by district, 2006–2016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530280" y="4207500"/>
            <a:ext cx="8014680" cy="639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Overall,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8% 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of Northern Ireland’s population was born overseas: 5.5% from the EEA, and 2.5% from the rest of the world.</a:t>
            </a:r>
          </a:p>
          <a:p>
            <a:pPr marL="2858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Importantly, migrants largely stay and form social roots when they come to Northern Ireland. 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3F3AC3-C61A-4859-BD55-699D84BF0A9C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Private-Public sector differential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149517" y="1121381"/>
            <a:ext cx="3598698" cy="34936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Public sector wages tend to distort the averages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for NI compared to the rest of UK.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In 2019, median gross annual wages in the private sector were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almost 20% lower in NI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compared to public sector wages. NI is a real anomaly.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Taking this into account, the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median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GB" sz="1400" b="0" i="1" strike="noStrike" spc="-1" dirty="0">
                <a:solidFill>
                  <a:srgbClr val="000000"/>
                </a:solidFill>
                <a:latin typeface="Arial"/>
              </a:rPr>
              <a:t>mean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) wage in NI private sector is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£25,525 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en-GB" sz="1400" b="0" i="1" strike="noStrike" spc="-1" dirty="0">
                <a:solidFill>
                  <a:srgbClr val="000000"/>
                </a:solidFill>
                <a:latin typeface="Arial"/>
              </a:rPr>
              <a:t>£30,865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36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</a:pPr>
            <a:endParaRPr lang="en-GB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Compared to the UK’s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£29,932 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(</a:t>
            </a:r>
            <a:r>
              <a:rPr lang="en-GB" sz="1400" b="0" i="1" strike="noStrike" spc="-1" dirty="0">
                <a:solidFill>
                  <a:srgbClr val="000000"/>
                </a:solidFill>
                <a:latin typeface="Arial"/>
              </a:rPr>
              <a:t>£38,467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).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F92194-77F0-489B-9C9B-EC0FC421A34A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4A1F4A0-46A4-4399-AFA8-AA6268CAA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" y="1091213"/>
            <a:ext cx="4724594" cy="349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private wages &amp; distributions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48093" y="4275720"/>
            <a:ext cx="8247814" cy="742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trike="noStrike" spc="-1" dirty="0">
                <a:solidFill>
                  <a:srgbClr val="000000"/>
                </a:solidFill>
                <a:latin typeface="Arial"/>
              </a:rPr>
              <a:t>NI has the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lowest median full-time annual salary </a:t>
            </a:r>
            <a:r>
              <a:rPr lang="en-GB" sz="1400" strike="noStrike" spc="-1" dirty="0">
                <a:solidFill>
                  <a:srgbClr val="000000"/>
                </a:solidFill>
                <a:latin typeface="Arial"/>
              </a:rPr>
              <a:t>– around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15% lower than UK average</a:t>
            </a:r>
            <a:r>
              <a:rPr lang="en-GB" sz="140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Also, NI has a </a:t>
            </a:r>
            <a:r>
              <a:rPr lang="en-GB" sz="1400" b="1" spc="-1" dirty="0">
                <a:solidFill>
                  <a:srgbClr val="000000"/>
                </a:solidFill>
                <a:latin typeface="Arial"/>
              </a:rPr>
              <a:t>truncated salary distribution</a:t>
            </a:r>
            <a:r>
              <a:rPr lang="en-GB" sz="1400" spc="-1" dirty="0">
                <a:solidFill>
                  <a:srgbClr val="000000"/>
                </a:solidFill>
                <a:latin typeface="Arial"/>
              </a:rPr>
              <a:t> relative to all other regions. Makes it more difficult to attain a salary over the proposed £30,000 threshold in many industries.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F92194-77F0-489B-9C9B-EC0FC421A34A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4DEEDE5-2A7A-4171-A656-69B8FDFA6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451"/>
            <a:ext cx="4572000" cy="31658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C3A63C-06EE-45F5-8046-66579C647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17615"/>
            <a:ext cx="4572000" cy="3308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D1EB7-398D-47A0-B021-7883B0E6BBEA}"/>
              </a:ext>
            </a:extLst>
          </p:cNvPr>
          <p:cNvSpPr txBox="1"/>
          <p:nvPr/>
        </p:nvSpPr>
        <p:spPr>
          <a:xfrm>
            <a:off x="4603860" y="722288"/>
            <a:ext cx="3395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Annual full-time private salary distribution for all UK regions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B78A27-2B01-4F7D-82CF-E1CFA9D155B0}"/>
              </a:ext>
            </a:extLst>
          </p:cNvPr>
          <p:cNvSpPr txBox="1"/>
          <p:nvPr/>
        </p:nvSpPr>
        <p:spPr>
          <a:xfrm>
            <a:off x="243191" y="721230"/>
            <a:ext cx="2826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Annual full-time private salaries for all UK regions</a:t>
            </a:r>
          </a:p>
        </p:txBody>
      </p:sp>
    </p:spTree>
    <p:extLst>
      <p:ext uri="{BB962C8B-B14F-4D97-AF65-F5344CB8AC3E}">
        <p14:creationId xmlns:p14="http://schemas.microsoft.com/office/powerpoint/2010/main" val="28885582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Full-Time Annual industry salary averages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43191" y="4411930"/>
            <a:ext cx="8464129" cy="5610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Many more industries are at risk in NI than the UK on average: </a:t>
            </a:r>
            <a:r>
              <a:rPr lang="en-GB" sz="1400" b="1" strike="noStrike" spc="-1" dirty="0">
                <a:solidFill>
                  <a:srgbClr val="000000"/>
                </a:solidFill>
                <a:latin typeface="Arial"/>
              </a:rPr>
              <a:t>Agri, Manufacturing &amp; Construction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spc="-1" dirty="0">
                <a:solidFill>
                  <a:srgbClr val="000000"/>
                </a:solidFill>
                <a:latin typeface="Arial"/>
              </a:rPr>
              <a:t>Moreover, note that some NI industries are not well represented with the ASHE data.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F92194-77F0-489B-9C9B-EC0FC421A34A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AE74D255-E90F-4CB8-A89E-7FD36ACF9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2" y="1157390"/>
            <a:ext cx="4329168" cy="320038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B412B-CFB4-42DF-85B0-FC98DD03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53" y="1157391"/>
            <a:ext cx="4325315" cy="3200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0BBED5-1A9D-4358-88CD-6DB8609D9377}"/>
              </a:ext>
            </a:extLst>
          </p:cNvPr>
          <p:cNvSpPr txBox="1"/>
          <p:nvPr/>
        </p:nvSpPr>
        <p:spPr>
          <a:xfrm>
            <a:off x="255066" y="847505"/>
            <a:ext cx="2771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Annual full-time private salaries for NI industries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8463B2-5D49-417D-B5E1-2D0E253E6B35}"/>
              </a:ext>
            </a:extLst>
          </p:cNvPr>
          <p:cNvSpPr txBox="1"/>
          <p:nvPr/>
        </p:nvSpPr>
        <p:spPr>
          <a:xfrm>
            <a:off x="4469053" y="846720"/>
            <a:ext cx="2807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Annual full-time private salaries for UK industries</a:t>
            </a:r>
          </a:p>
        </p:txBody>
      </p:sp>
    </p:spTree>
    <p:extLst>
      <p:ext uri="{BB962C8B-B14F-4D97-AF65-F5344CB8AC3E}">
        <p14:creationId xmlns:p14="http://schemas.microsoft.com/office/powerpoint/2010/main" val="2388431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95471" y="312480"/>
            <a:ext cx="8311849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Full-Time Annual industry salary Distributions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95471" y="4383150"/>
            <a:ext cx="8464129" cy="4728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Across the UK as a whole, workers salaries could surpass the £30,000 threshold even at relatively junior roles. Not so much in Northern Ireland; on average a worker would need to surpass the 65</a:t>
            </a:r>
            <a:r>
              <a:rPr lang="en-GB" sz="1400" b="0" strike="noStrike" spc="-1" baseline="30000" dirty="0">
                <a:solidFill>
                  <a:srgbClr val="000000"/>
                </a:solidFill>
                <a:latin typeface="Arial"/>
              </a:rPr>
              <a:t>th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 percentile. </a:t>
            </a:r>
            <a:endParaRPr lang="en-GB" sz="1400" b="0" strike="noStrike" spc="-1" dirty="0">
              <a:latin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2991EE-0A08-4FE5-B48A-D586CAD2FAA9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49540-8F2A-4F67-B7E6-B944A11F7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054"/>
            <a:ext cx="4405745" cy="3260520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1812491-CAEF-4983-BAA9-8A7D2AFC1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57" y="1002531"/>
            <a:ext cx="4364534" cy="3224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61871D-4B0C-4F43-AD04-D81EBE292A98}"/>
              </a:ext>
            </a:extLst>
          </p:cNvPr>
          <p:cNvSpPr txBox="1"/>
          <p:nvPr/>
        </p:nvSpPr>
        <p:spPr>
          <a:xfrm>
            <a:off x="243191" y="721230"/>
            <a:ext cx="3392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Annual full-time private salary distributions for NI industries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547DF-D511-414D-99CE-F5853AE4CF7F}"/>
              </a:ext>
            </a:extLst>
          </p:cNvPr>
          <p:cNvSpPr txBox="1"/>
          <p:nvPr/>
        </p:nvSpPr>
        <p:spPr>
          <a:xfrm>
            <a:off x="4572000" y="721229"/>
            <a:ext cx="3427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dirty="0"/>
              <a:t>Annual full-time private salary distributions for UK industries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0400" y="312480"/>
            <a:ext cx="820692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0" strike="noStrike" cap="all" spc="-1" dirty="0">
                <a:solidFill>
                  <a:srgbClr val="0071CF"/>
                </a:solidFill>
                <a:latin typeface="Arial"/>
              </a:rPr>
              <a:t>Most impacted areas in Northern Ireland (1)</a:t>
            </a:r>
            <a:endParaRPr lang="en-US" sz="2400" b="0" strike="noStrike" spc="-1" dirty="0">
              <a:solidFill>
                <a:srgbClr val="0071CF"/>
              </a:solid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665666" y="1019700"/>
            <a:ext cx="2938680" cy="32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45000"/>
          <a:lstStyle/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Companies House have a very nice API, which can be used to request data on all firms operating in NI and across the UK.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Each company registers a 5-Digit SIC code, which can be aggregated up to the industry sectors, like, </a:t>
            </a:r>
            <a:r>
              <a:rPr lang="en-GB" sz="1400" b="0" i="1" strike="noStrike" spc="-1" dirty="0">
                <a:solidFill>
                  <a:srgbClr val="000000"/>
                </a:solidFill>
                <a:latin typeface="Arial"/>
              </a:rPr>
              <a:t>Communication and Information</a:t>
            </a: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lang="en-GB" sz="14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000000"/>
                </a:solidFill>
                <a:latin typeface="Arial"/>
              </a:rPr>
              <a:t>Also able to extract balance sheet data (by parsing PDFs).</a:t>
            </a:r>
            <a:endParaRPr lang="en-GB" sz="1400" b="0" strike="noStrike" spc="-1" dirty="0">
              <a:latin typeface="Arial"/>
            </a:endParaRPr>
          </a:p>
        </p:txBody>
      </p:sp>
      <p:pic>
        <p:nvPicPr>
          <p:cNvPr id="159" name="Picture 5"/>
          <p:cNvPicPr/>
          <p:nvPr/>
        </p:nvPicPr>
        <p:blipFill>
          <a:blip r:embed="rId2"/>
          <a:stretch/>
        </p:blipFill>
        <p:spPr>
          <a:xfrm>
            <a:off x="0" y="833039"/>
            <a:ext cx="5596920" cy="3666767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318240" y="1055160"/>
            <a:ext cx="4529160" cy="2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000" b="1" strike="noStrike" spc="-1" dirty="0">
                <a:solidFill>
                  <a:srgbClr val="292929"/>
                </a:solidFill>
                <a:latin typeface="Arial"/>
                <a:ea typeface="Noto Sans CJK SC Regular"/>
              </a:rPr>
              <a:t>Geolocation of all NI companies registered with Companies House, 2019</a:t>
            </a:r>
            <a:endParaRPr lang="en-GB" sz="1000" b="0" strike="noStrike" spc="-1" dirty="0">
              <a:latin typeface="Arial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FC30A5-3B54-4247-8312-35980606C198}"/>
              </a:ext>
            </a:extLst>
          </p:cNvPr>
          <p:cNvCxnSpPr>
            <a:cxnSpLocks/>
          </p:cNvCxnSpPr>
          <p:nvPr/>
        </p:nvCxnSpPr>
        <p:spPr>
          <a:xfrm>
            <a:off x="243191" y="219263"/>
            <a:ext cx="8464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C2B5A"/>
      </a:dk2>
      <a:lt2>
        <a:srgbClr val="FFFFFE"/>
      </a:lt2>
      <a:accent1>
        <a:srgbClr val="0071CF"/>
      </a:accent1>
      <a:accent2>
        <a:srgbClr val="0C2B5A"/>
      </a:accent2>
      <a:accent3>
        <a:srgbClr val="00A499"/>
      </a:accent3>
      <a:accent4>
        <a:srgbClr val="00C1D5"/>
      </a:accent4>
      <a:accent5>
        <a:srgbClr val="FF671F"/>
      </a:accent5>
      <a:accent6>
        <a:srgbClr val="97D700"/>
      </a:accent6>
      <a:hlink>
        <a:srgbClr val="141313"/>
      </a:hlink>
      <a:folHlink>
        <a:srgbClr val="14131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Corporate-presentation</Template>
  <TotalTime>8402</TotalTime>
  <Words>1305</Words>
  <Application>Microsoft Office PowerPoint</Application>
  <PresentationFormat>On-screen Show (16:9)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working group</dc:title>
  <dc:subject/>
  <dc:creator>Roxanne Morison</dc:creator>
  <dc:description/>
  <cp:lastModifiedBy>Owen Sims</cp:lastModifiedBy>
  <cp:revision>354</cp:revision>
  <cp:lastPrinted>2019-01-16T11:00:11Z</cp:lastPrinted>
  <dcterms:created xsi:type="dcterms:W3CDTF">2018-10-04T08:41:57Z</dcterms:created>
  <dcterms:modified xsi:type="dcterms:W3CDTF">2019-11-01T14:48:30Z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CBI</vt:lpwstr>
  </property>
  <property fmtid="{D5CDD505-2E9C-101B-9397-08002B2CF9AE}" pid="4" name="ContentTypeId">
    <vt:lpwstr>0x010100FD5BF350360215409AAAFE83ABFB9660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On-screen Show (16:9)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21</vt:i4>
  </property>
  <property fmtid="{D5CDD505-2E9C-101B-9397-08002B2CF9AE}" pid="14" name="MSIP_Label_a25f6dbf-7577-406d-b53f-bac5d62e728a_Enabled">
    <vt:lpwstr>True</vt:lpwstr>
  </property>
  <property fmtid="{D5CDD505-2E9C-101B-9397-08002B2CF9AE}" pid="15" name="MSIP_Label_a25f6dbf-7577-406d-b53f-bac5d62e728a_SiteId">
    <vt:lpwstr>7e349229-c2d1-4aab-9638-503f03c3af06</vt:lpwstr>
  </property>
  <property fmtid="{D5CDD505-2E9C-101B-9397-08002B2CF9AE}" pid="16" name="MSIP_Label_a25f6dbf-7577-406d-b53f-bac5d62e728a_Owner">
    <vt:lpwstr>Owen.Sims@cbi.org.uk</vt:lpwstr>
  </property>
  <property fmtid="{D5CDD505-2E9C-101B-9397-08002B2CF9AE}" pid="17" name="MSIP_Label_a25f6dbf-7577-406d-b53f-bac5d62e728a_SetDate">
    <vt:lpwstr>2019-10-31T22:10:44.4229909Z</vt:lpwstr>
  </property>
  <property fmtid="{D5CDD505-2E9C-101B-9397-08002B2CF9AE}" pid="18" name="MSIP_Label_a25f6dbf-7577-406d-b53f-bac5d62e728a_Name">
    <vt:lpwstr>CBI - Public</vt:lpwstr>
  </property>
  <property fmtid="{D5CDD505-2E9C-101B-9397-08002B2CF9AE}" pid="19" name="MSIP_Label_a25f6dbf-7577-406d-b53f-bac5d62e728a_Application">
    <vt:lpwstr>Microsoft Azure Information Protection</vt:lpwstr>
  </property>
  <property fmtid="{D5CDD505-2E9C-101B-9397-08002B2CF9AE}" pid="20" name="MSIP_Label_a25f6dbf-7577-406d-b53f-bac5d62e728a_Extended_MSFT_Method">
    <vt:lpwstr>Manual</vt:lpwstr>
  </property>
  <property fmtid="{D5CDD505-2E9C-101B-9397-08002B2CF9AE}" pid="21" name="Sensitivity">
    <vt:lpwstr>CBI - Public</vt:lpwstr>
  </property>
</Properties>
</file>